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8" r:id="rId1"/>
  </p:sldMasterIdLst>
  <p:sldIdLst>
    <p:sldId id="266" r:id="rId2"/>
    <p:sldId id="259" r:id="rId3"/>
    <p:sldId id="257" r:id="rId4"/>
    <p:sldId id="258" r:id="rId5"/>
    <p:sldId id="269" r:id="rId6"/>
    <p:sldId id="268" r:id="rId7"/>
    <p:sldId id="264" r:id="rId8"/>
    <p:sldId id="270" r:id="rId9"/>
    <p:sldId id="271" r:id="rId10"/>
    <p:sldId id="260" r:id="rId11"/>
    <p:sldId id="265" r:id="rId12"/>
    <p:sldId id="261" r:id="rId13"/>
    <p:sldId id="262" r:id="rId14"/>
    <p:sldId id="263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80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868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073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4532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9653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01749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0596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578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739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469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416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545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799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228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731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254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393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5165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xilinx.com/content/xilinx/en/support/university/boards-portfolio/xup-boards/XUPZedBoard/_jcr_content/mainParsys/xilinxcolumns_f62b/column0/xilinxbuybox_943e/thumbnail/image.img.jpg/1381869368208.jp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490134"/>
            <a:ext cx="12191999" cy="1646302"/>
          </a:xfrm>
        </p:spPr>
        <p:txBody>
          <a:bodyPr/>
          <a:lstStyle/>
          <a:p>
            <a:pPr algn="ctr"/>
            <a:r>
              <a:rPr lang="en-US" dirty="0"/>
              <a:t>Operation </a:t>
            </a:r>
            <a:r>
              <a:rPr lang="en-US" dirty="0" smtClean="0"/>
              <a:t>DAD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182153"/>
            <a:ext cx="12192000" cy="109689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Ben Dunbar, Justin Hynes-Bruell, and Bill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Wisheart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84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</a:t>
            </a:r>
            <a:r>
              <a:rPr lang="en-US" dirty="0" smtClean="0"/>
              <a:t>RX DATA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579" y="2130425"/>
            <a:ext cx="596931" cy="24956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219" y="2130425"/>
            <a:ext cx="622332" cy="24956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596" y="2130425"/>
            <a:ext cx="628682" cy="24956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646" y="2130425"/>
            <a:ext cx="571529" cy="24956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292" y="2130425"/>
            <a:ext cx="762039" cy="24956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298" y="2130425"/>
            <a:ext cx="577880" cy="24956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312" y="2130425"/>
            <a:ext cx="603281" cy="24956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593" y="2130425"/>
            <a:ext cx="565179" cy="24956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768" y="2130425"/>
            <a:ext cx="609631" cy="249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4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Approach – angle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 //Get the phase difference from the convolve queue.</a:t>
            </a:r>
          </a:p>
          <a:p>
            <a:r>
              <a:rPr lang="en-US" dirty="0"/>
              <a:t>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samplesDelayed</a:t>
            </a:r>
            <a:r>
              <a:rPr lang="en-US" dirty="0"/>
              <a:t> = </a:t>
            </a:r>
            <a:r>
              <a:rPr lang="en-US" dirty="0" err="1"/>
              <a:t>convolveQueue_getSampleCountPhaseDiff</a:t>
            </a:r>
            <a:r>
              <a:rPr lang="en-US" dirty="0"/>
              <a:t>(&amp;</a:t>
            </a:r>
            <a:r>
              <a:rPr lang="en-US" dirty="0" err="1"/>
              <a:t>pThis</a:t>
            </a:r>
            <a:r>
              <a:rPr lang="en-US" dirty="0"/>
              <a:t>-&gt;</a:t>
            </a:r>
            <a:r>
              <a:rPr lang="en-US" dirty="0" err="1"/>
              <a:t>convQueue</a:t>
            </a:r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dirty="0"/>
              <a:t>//Angle equation:</a:t>
            </a:r>
          </a:p>
          <a:p>
            <a:r>
              <a:rPr lang="en-US" dirty="0"/>
              <a:t>    //Our calculations will work when the two signals are between -4 and 4 samples</a:t>
            </a:r>
          </a:p>
          <a:p>
            <a:r>
              <a:rPr lang="en-US" dirty="0"/>
              <a:t>    //different in terms of phase offset.</a:t>
            </a:r>
          </a:p>
          <a:p>
            <a:r>
              <a:rPr lang="en-US" dirty="0"/>
              <a:t>    double ratio = (double) SPEED_SOUND * (</a:t>
            </a:r>
            <a:r>
              <a:rPr lang="en-US" dirty="0" err="1"/>
              <a:t>samplesDelayed</a:t>
            </a:r>
            <a:r>
              <a:rPr lang="en-US" dirty="0"/>
              <a:t>/SAMPLING_FREQUENCY)/MIC_DISTANCE;</a:t>
            </a:r>
          </a:p>
          <a:p>
            <a:r>
              <a:rPr lang="en-US" dirty="0"/>
              <a:t>double </a:t>
            </a:r>
            <a:r>
              <a:rPr lang="en-US" dirty="0" err="1"/>
              <a:t>sourceAngle</a:t>
            </a:r>
            <a:r>
              <a:rPr lang="en-US" dirty="0"/>
              <a:t> = </a:t>
            </a:r>
            <a:r>
              <a:rPr lang="en-US" dirty="0" err="1"/>
              <a:t>asin</a:t>
            </a:r>
            <a:r>
              <a:rPr lang="en-US" dirty="0"/>
              <a:t>(ratio);</a:t>
            </a:r>
          </a:p>
          <a:p>
            <a:r>
              <a:rPr lang="en-US" dirty="0"/>
              <a:t>//source angle to degrees</a:t>
            </a:r>
          </a:p>
          <a:p>
            <a:r>
              <a:rPr lang="en-US" dirty="0" err="1"/>
              <a:t>sourceAngle</a:t>
            </a:r>
            <a:r>
              <a:rPr lang="en-US" dirty="0"/>
              <a:t> = </a:t>
            </a:r>
            <a:r>
              <a:rPr lang="en-US" dirty="0" err="1"/>
              <a:t>sourceAngle</a:t>
            </a:r>
            <a:r>
              <a:rPr lang="en-US" dirty="0"/>
              <a:t> * 180.0/PI;</a:t>
            </a:r>
          </a:p>
          <a:p>
            <a:r>
              <a:rPr lang="en-US" dirty="0"/>
              <a:t>    //This calculated angle is the angle away from the line that is equidistant from each</a:t>
            </a:r>
          </a:p>
          <a:p>
            <a:r>
              <a:rPr lang="en-US" dirty="0"/>
              <a:t>    //microphone, which is 90 degrees in our analysis.</a:t>
            </a:r>
          </a:p>
          <a:p>
            <a:r>
              <a:rPr lang="en-US" dirty="0"/>
              <a:t>    </a:t>
            </a:r>
            <a:r>
              <a:rPr lang="en-US" dirty="0" err="1"/>
              <a:t>int</a:t>
            </a:r>
            <a:r>
              <a:rPr lang="en-US" dirty="0"/>
              <a:t> angle = 90 + (</a:t>
            </a:r>
            <a:r>
              <a:rPr lang="en-US" dirty="0" err="1"/>
              <a:t>int</a:t>
            </a:r>
            <a:r>
              <a:rPr lang="en-US" dirty="0"/>
              <a:t>) </a:t>
            </a:r>
            <a:r>
              <a:rPr lang="en-US" dirty="0" err="1"/>
              <a:t>sourceAngle</a:t>
            </a:r>
            <a:r>
              <a:rPr lang="en-US" dirty="0"/>
              <a:t>;</a:t>
            </a:r>
          </a:p>
          <a:p>
            <a:r>
              <a:rPr lang="en-US" dirty="0"/>
              <a:t>//Give tenths of degrees</a:t>
            </a:r>
          </a:p>
          <a:p>
            <a:r>
              <a:rPr lang="en-US" dirty="0"/>
              <a:t>    angle = angle * 10;</a:t>
            </a:r>
          </a:p>
        </p:txBody>
      </p:sp>
    </p:spTree>
    <p:extLst>
      <p:ext uri="{BB962C8B-B14F-4D97-AF65-F5344CB8AC3E}">
        <p14:creationId xmlns:p14="http://schemas.microsoft.com/office/powerpoint/2010/main" val="132362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approach - Outputs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slide will go over how the Angle and Distance output was passed to the output task and displayed.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91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Gathered test files from the mic setup.</a:t>
            </a:r>
          </a:p>
          <a:p>
            <a:r>
              <a:rPr lang="en-US" dirty="0" smtClean="0"/>
              <a:t>Analyzed test files in </a:t>
            </a:r>
            <a:r>
              <a:rPr lang="en-US" dirty="0" err="1" smtClean="0"/>
              <a:t>MatLab</a:t>
            </a:r>
            <a:r>
              <a:rPr lang="en-US" dirty="0" smtClean="0"/>
              <a:t> to determine </a:t>
            </a:r>
            <a:r>
              <a:rPr lang="en-US" dirty="0" err="1" smtClean="0"/>
              <a:t>viablilty</a:t>
            </a:r>
            <a:r>
              <a:rPr lang="en-US" dirty="0" smtClean="0"/>
              <a:t> of convolution approach.</a:t>
            </a:r>
          </a:p>
          <a:p>
            <a:r>
              <a:rPr lang="en-US" dirty="0" smtClean="0"/>
              <a:t>Output completed, tested once the new workspace was available.</a:t>
            </a:r>
          </a:p>
          <a:p>
            <a:r>
              <a:rPr lang="en-US" dirty="0" smtClean="0"/>
              <a:t>Processing was tested to make sure that given the phase difference, the angle calculation was correct.</a:t>
            </a:r>
          </a:p>
          <a:p>
            <a:r>
              <a:rPr lang="en-US" dirty="0" smtClean="0"/>
              <a:t>In the end the mics could pick up audio, the processor could analyze the signal, and the LEDs and OLED screen could successfully return the calculated result.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61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Difficulties faced </a:t>
            </a:r>
          </a:p>
          <a:p>
            <a:pPr lvl="1"/>
            <a:r>
              <a:rPr lang="en-US" dirty="0" smtClean="0"/>
              <a:t>Tasks ended up blocking each other during debug periods</a:t>
            </a:r>
          </a:p>
          <a:p>
            <a:pPr lvl="1"/>
            <a:r>
              <a:rPr lang="en-US" dirty="0" smtClean="0"/>
              <a:t>Successfully gathering left and right data from the RX chunks</a:t>
            </a:r>
          </a:p>
          <a:p>
            <a:pPr lvl="1"/>
            <a:r>
              <a:rPr lang="en-US" dirty="0" smtClean="0"/>
              <a:t>Understanding correlations using the convolve method</a:t>
            </a:r>
          </a:p>
          <a:p>
            <a:r>
              <a:rPr lang="en-US" dirty="0" smtClean="0"/>
              <a:t>Solutions created</a:t>
            </a:r>
          </a:p>
          <a:p>
            <a:pPr lvl="1"/>
            <a:r>
              <a:rPr lang="en-US" dirty="0" smtClean="0"/>
              <a:t>Raised the priority of the output task and ensured it would go into the suspend state so the processing task could run.</a:t>
            </a:r>
          </a:p>
          <a:p>
            <a:pPr lvl="1"/>
            <a:r>
              <a:rPr lang="en-US" dirty="0" smtClean="0"/>
              <a:t>Gathered left samples with a 24 bit shift on the </a:t>
            </a:r>
            <a:r>
              <a:rPr lang="en-US" dirty="0" err="1" smtClean="0"/>
              <a:t>pChunk</a:t>
            </a:r>
            <a:r>
              <a:rPr lang="en-US" dirty="0"/>
              <a:t>-</a:t>
            </a:r>
            <a:r>
              <a:rPr lang="en-US" dirty="0" smtClean="0"/>
              <a:t>&gt;u16_buff</a:t>
            </a:r>
          </a:p>
          <a:p>
            <a:pPr lvl="1"/>
            <a:r>
              <a:rPr lang="en-US" dirty="0" smtClean="0"/>
              <a:t>Gathered right samples with a 16 bit shift and then a 0x00FF mask on the data.</a:t>
            </a:r>
          </a:p>
          <a:p>
            <a:pPr lvl="2"/>
            <a:r>
              <a:rPr lang="en-US" dirty="0" smtClean="0"/>
              <a:t>Placed samples into separate arrays</a:t>
            </a:r>
          </a:p>
          <a:p>
            <a:pPr lvl="1"/>
            <a:r>
              <a:rPr lang="en-US" dirty="0" smtClean="0"/>
              <a:t>Wrote a function to perform a convolution on two arrays of unsigned </a:t>
            </a:r>
            <a:r>
              <a:rPr lang="en-US" dirty="0" err="1" smtClean="0"/>
              <a:t>int</a:t>
            </a:r>
            <a:r>
              <a:rPr lang="en-US" dirty="0" smtClean="0"/>
              <a:t> to determine the phase shift between the two arrays 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48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Bibliography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of </a:t>
            </a:r>
            <a:r>
              <a:rPr lang="en-US" dirty="0" err="1" smtClean="0"/>
              <a:t>ZedBoard</a:t>
            </a:r>
            <a:endParaRPr lang="en-US" dirty="0" smtClean="0"/>
          </a:p>
          <a:p>
            <a:pPr lvl="1"/>
            <a:r>
              <a:rPr lang="en-US" sz="1000" dirty="0">
                <a:hlinkClick r:id="rId2"/>
              </a:rPr>
              <a:t>http://www.xilinx.com/content/xilinx/en/support/university/boards-portfolio/xup-boards/XUPZedBoard/_</a:t>
            </a:r>
            <a:r>
              <a:rPr lang="en-US" sz="1000" dirty="0" smtClean="0">
                <a:hlinkClick r:id="rId2"/>
              </a:rPr>
              <a:t>jcr_content/mainParsys/xilinxcolumns_f62b/column0/xilinxbuybox_943e/thumbnail/image.img.jpg/1381869368208.jpg</a:t>
            </a:r>
            <a:endParaRPr lang="en-US" sz="1000" dirty="0"/>
          </a:p>
          <a:p>
            <a:r>
              <a:rPr lang="en-US" sz="1200" dirty="0" smtClean="0"/>
              <a:t>Sound Waves</a:t>
            </a:r>
          </a:p>
          <a:p>
            <a:pPr lvl="1"/>
            <a:r>
              <a:rPr lang="en-US" sz="1000" dirty="0" smtClean="0"/>
              <a:t>https</a:t>
            </a:r>
            <a:r>
              <a:rPr lang="en-US" sz="1000" dirty="0"/>
              <a:t>://nbickford.wordpress.com/2015/05/03/interferometry-and-the-very-large-array/</a:t>
            </a:r>
          </a:p>
        </p:txBody>
      </p:sp>
    </p:spTree>
    <p:extLst>
      <p:ext uri="{BB962C8B-B14F-4D97-AF65-F5344CB8AC3E}">
        <p14:creationId xmlns:p14="http://schemas.microsoft.com/office/powerpoint/2010/main" val="172840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Introduction</a:t>
            </a:r>
          </a:p>
          <a:p>
            <a:r>
              <a:rPr lang="en-US" sz="2800" dirty="0" smtClean="0"/>
              <a:t>Solution Approach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 smtClean="0"/>
              <a:t>Inputs/Outputs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 smtClean="0"/>
              <a:t>Conceptual Understanding</a:t>
            </a:r>
            <a:endParaRPr lang="en-US" sz="2800" dirty="0"/>
          </a:p>
          <a:p>
            <a:r>
              <a:rPr lang="en-US" sz="2800" dirty="0" smtClean="0"/>
              <a:t>Experimental Results</a:t>
            </a:r>
          </a:p>
          <a:p>
            <a:r>
              <a:rPr lang="en-US" sz="2800" dirty="0" smtClean="0"/>
              <a:t>Conclusion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427" y="1629970"/>
            <a:ext cx="5271973" cy="425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8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633794" cy="1320800"/>
          </a:xfrm>
        </p:spPr>
        <p:txBody>
          <a:bodyPr>
            <a:normAutofit/>
          </a:bodyPr>
          <a:lstStyle/>
          <a:p>
            <a:r>
              <a:rPr lang="en-US" sz="3750" dirty="0" smtClean="0"/>
              <a:t>Introduction to </a:t>
            </a:r>
            <a:r>
              <a:rPr lang="en-US" sz="3750" dirty="0" smtClean="0"/>
              <a:t>Direction Audio Detection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(DAD)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Real time system that utilizes 2 microphones mounted on a wall to analyze sound waves and determine in which direction the sound originated </a:t>
            </a:r>
            <a:r>
              <a:rPr lang="en-US" dirty="0" smtClean="0"/>
              <a:t>from</a:t>
            </a:r>
            <a:endParaRPr lang="en-US" dirty="0"/>
          </a:p>
          <a:p>
            <a:r>
              <a:rPr lang="en-US" dirty="0" smtClean="0"/>
              <a:t>Goal: Learn how to handle and compare two audio inputs while implementing skills gained from previous </a:t>
            </a:r>
            <a:r>
              <a:rPr lang="en-US" dirty="0" smtClean="0"/>
              <a:t>labs</a:t>
            </a:r>
            <a:endParaRPr lang="en-US" dirty="0"/>
          </a:p>
          <a:p>
            <a:r>
              <a:rPr lang="en-US" dirty="0" smtClean="0"/>
              <a:t>Application: A security camera with a limited field of view could turn towards a source of </a:t>
            </a:r>
            <a:r>
              <a:rPr lang="en-US" dirty="0" smtClean="0"/>
              <a:t>sound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4320431"/>
            <a:ext cx="2459736" cy="24597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110" y="4320432"/>
            <a:ext cx="5531442" cy="246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66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Approach - Inputs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6778" y="5945009"/>
            <a:ext cx="2760810" cy="82035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Fixed </a:t>
            </a:r>
            <a:r>
              <a:rPr lang="en-US" dirty="0" smtClean="0"/>
              <a:t>distance </a:t>
            </a:r>
            <a:r>
              <a:rPr lang="en-US" dirty="0" smtClean="0"/>
              <a:t>apart</a:t>
            </a:r>
          </a:p>
          <a:p>
            <a:pPr marL="0" indent="0" algn="ctr">
              <a:buNone/>
            </a:pPr>
            <a:r>
              <a:rPr lang="en-US" dirty="0" smtClean="0"/>
              <a:t>32.7279 mm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337628"/>
            <a:ext cx="7579698" cy="460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2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212878"/>
            <a:ext cx="3895725" cy="36671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891" y="2212878"/>
            <a:ext cx="2743010" cy="36671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82921" y="1745734"/>
            <a:ext cx="236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Microphone Platform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44721" y="1763252"/>
            <a:ext cx="236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Schematic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35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Simulation/Sampling – Audacity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278124"/>
            <a:ext cx="4356622" cy="15563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90472"/>
            <a:ext cx="4356622" cy="16021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020056"/>
            <a:ext cx="4356622" cy="1768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33956" y="2438682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Left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33956" y="6144061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Left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33956" y="4248987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Left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33956" y="1653842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Right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33956" y="3454800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Right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033956" y="5255758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Right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752422" y="5642841"/>
            <a:ext cx="1901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Left Sound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5693850" y="3794706"/>
            <a:ext cx="2332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Center Sound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5693850" y="2040925"/>
            <a:ext cx="20778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Right Sound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6409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Cross-Correlation of Data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4054" y="1502221"/>
            <a:ext cx="8698545" cy="3880773"/>
          </a:xfrm>
        </p:spPr>
        <p:txBody>
          <a:bodyPr/>
          <a:lstStyle/>
          <a:p>
            <a:pPr marL="400050" indent="-400050">
              <a:buFont typeface="+mj-lt"/>
              <a:buAutoNum type="arabicPeriod"/>
            </a:pPr>
            <a:r>
              <a:rPr lang="en-US" dirty="0" smtClean="0"/>
              <a:t>Gather Signal1 and Signal 2 in arrays of size n</a:t>
            </a:r>
          </a:p>
          <a:p>
            <a:pPr marL="400050" indent="-400050">
              <a:buFont typeface="+mj-lt"/>
              <a:buAutoNum type="arabicPeriod"/>
            </a:pPr>
            <a:r>
              <a:rPr lang="en-US" dirty="0" smtClean="0"/>
              <a:t>Convolve the two arrays together to create a array “X” of size </a:t>
            </a:r>
            <a:r>
              <a:rPr lang="en-US" dirty="0" err="1" smtClean="0"/>
              <a:t>n+n</a:t>
            </a:r>
            <a:endParaRPr lang="en-US" dirty="0"/>
          </a:p>
          <a:p>
            <a:pPr marL="400050" indent="-400050">
              <a:buFont typeface="+mj-lt"/>
              <a:buAutoNum type="arabicPeriod"/>
            </a:pPr>
            <a:r>
              <a:rPr lang="en-US" dirty="0" smtClean="0"/>
              <a:t>Search for Global Max in “X” and determine position it is at.</a:t>
            </a:r>
          </a:p>
          <a:p>
            <a:pPr marL="400050" indent="-400050">
              <a:buFont typeface="+mj-lt"/>
              <a:buAutoNum type="arabicPeriod"/>
            </a:pPr>
            <a:r>
              <a:rPr lang="en-US" dirty="0" smtClean="0"/>
              <a:t>The distance the Global Max is from the center is the Phase Shift of the Signal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279457"/>
            <a:ext cx="4191000" cy="3133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444" y="3279457"/>
            <a:ext cx="480060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00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MATLAB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21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C++ Simulation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042" y="1469612"/>
            <a:ext cx="4330700" cy="2025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884803"/>
            <a:ext cx="4368800" cy="2051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042" y="3884803"/>
            <a:ext cx="4330700" cy="2019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34" y="1469612"/>
            <a:ext cx="43561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23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350</TotalTime>
  <Words>550</Words>
  <Application>Microsoft Office PowerPoint</Application>
  <PresentationFormat>Widescreen</PresentationFormat>
  <Paragraphs>77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Trebuchet MS</vt:lpstr>
      <vt:lpstr>Wingdings 3</vt:lpstr>
      <vt:lpstr>Facet</vt:lpstr>
      <vt:lpstr>Operation DAD</vt:lpstr>
      <vt:lpstr>Outline</vt:lpstr>
      <vt:lpstr>Introduction to Direction Audio Detection  (DAD)</vt:lpstr>
      <vt:lpstr>Solution Approach - Inputs</vt:lpstr>
      <vt:lpstr>Hardware</vt:lpstr>
      <vt:lpstr>Simulation/Sampling – Audacity</vt:lpstr>
      <vt:lpstr>Processing Cross-Correlation of Data </vt:lpstr>
      <vt:lpstr>MATLAB Simulation</vt:lpstr>
      <vt:lpstr>C++ Simulation</vt:lpstr>
      <vt:lpstr>Processing RX DATA</vt:lpstr>
      <vt:lpstr>Solution Approach – angle computation</vt:lpstr>
      <vt:lpstr>Solution approach - Outputs</vt:lpstr>
      <vt:lpstr>Experimental Results</vt:lpstr>
      <vt:lpstr>Conclusion</vt:lpstr>
      <vt:lpstr>Bibliography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Operation dad</dc:title>
  <dc:creator>William J Wisheart</dc:creator>
  <cp:lastModifiedBy>Justin Hynes-Bruell</cp:lastModifiedBy>
  <cp:revision>28</cp:revision>
  <dcterms:created xsi:type="dcterms:W3CDTF">2016-04-23T19:04:20Z</dcterms:created>
  <dcterms:modified xsi:type="dcterms:W3CDTF">2016-04-24T21:02:34Z</dcterms:modified>
</cp:coreProperties>
</file>